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01168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46304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C4953A"/>
                </a:solidFill>
                <a:latin typeface="Calibri"/>
              </a:rPr>
              <a:t>ZENERA LABS  ·  INTERNAL CAPABILITY ASSESSMENT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6596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Customer Churn Prediction &amp;
Revenue-Recovery Analytics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3832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B4D2CD"/>
                </a:solidFill>
                <a:latin typeface="Calibri"/>
              </a:rPr>
              <a:t>Meridian Retail Group  —  Final client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11480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Days 1–5 completed results only. All figures are from the executed pipeline on synthetic data.
Causal results are observational (not an RCT). ROI is scenario-based (no campaign cost in the data).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94360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C4953A"/>
                </a:solidFill>
                <a:latin typeface="Calibri"/>
              </a:rPr>
              <a:t>Seed 42  ·  TEST n = 8,924  ·  Frozen XGBoost threshold 0.63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SHAP insights (TEST, frozen Day 2 model)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TreeSHAP log-odds of churn; shap library was not installed — XGBoost pred_contribs used</a:t>
            </a:r>
          </a:p>
        </p:txBody>
      </p:sp>
      <p:pic>
        <p:nvPicPr>
          <p:cNvPr id="7" name="Picture 6" descr="shap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6035040" cy="5029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37960" y="1143000"/>
            <a:ext cx="52120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Largest mean |SHAP|: avg_order_value, monetary_180d, tenure_days, support tickets, resolution time.</a:t>
            </a:r>
          </a:p>
          <a:p>
            <a:pPr algn="l">
              <a:spcAft>
                <a:spcPts val="7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Loyalty Platinum and Premium Shopper also rank in the top 10 (category effects after one-hot).</a:t>
            </a:r>
          </a:p>
          <a:p>
            <a:pPr algn="l">
              <a:spcAft>
                <a:spcPts val="7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Positive SHAP raises the churn score; negative lowers it. Values are in log-odds, not probability points.</a:t>
            </a:r>
          </a:p>
          <a:p>
            <a:pPr algn="l">
              <a:spcAft>
                <a:spcPts val="7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Local waterfalls for 8 TEST customers are in reports/explainability/local_waterfalls/.</a:t>
            </a:r>
          </a:p>
          <a:p>
            <a:pPr algn="l">
              <a:spcAft>
                <a:spcPts val="7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No retraining. Threshold 0.63 was not retuned on TEST.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10  /  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Campaign analysis is observational — not an RCT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Treatment was constructed; it is not a randomized experiment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43000"/>
            <a:ext cx="11247120" cy="640080"/>
          </a:xfrm>
          <a:prstGeom prst="rect">
            <a:avLst/>
          </a:prstGeom>
          <a:solidFill>
            <a:srgbClr val="FE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23444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991B1B"/>
                </a:solidFill>
                <a:latin typeface="Calibri"/>
              </a:rPr>
              <a:t>Do not present Day 4 ATT as a proven causal effect or as a recovery lift for budgeting.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965960"/>
            <a:ext cx="1106424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modeling_table.csv has no treatment column. T is built from marketing_touchpoints.csv.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T = 1 if ≥1 of Promotional Discount, Loyalty Nudge, or Personal Outreach occurs in the same 60-day window as the churn label.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That window overlap is a limitation: treatment and outcome are concurrent, not a clean pre-period experiment.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Treated share is ~84% (TRAIN 23,003 treated vs 4,522 control). Raw TRAIN churn 11.48% vs 11.17% is not a causal effect.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Propensity logistic regression fit on TRAIN covariates only. 1:1 nearest-neighbor matching on logit PS, without replacement, caliper 0.2 × SD(logit PS) = 0.0539.</a:t>
            </a:r>
          </a:p>
          <a:p>
            <a:pPr algn="l">
              <a:spcAft>
                <a:spcPts val="7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After matching, share of covariates with |SMD| &gt; 0.1: 2.2% → 0%.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11  /  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Matched ATT (observational)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95% CI includes 0 — not used as Day 5 lift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5760" y="1097280"/>
          <a:ext cx="630936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680"/>
                <a:gridCol w="3154680"/>
              </a:tblGrid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Estimand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Result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TRAIN matched pairs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4,522 (all controls used; 18,481 treated unmatched)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Treated vs matched-control churn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11.28% vs 11.17%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ATT (risk difference)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+0.0011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95% paired-bootstrap CI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−0.0124 to +0.0131  (includes 0)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TEST confirmatory ATT (frozen PS)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−0.0153  (CI −0.0389 to +0.0090, includes 0)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1480" y="3566160"/>
            <a:ext cx="63093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ATE is not the primary estimand: 1:1 matching cannot represent the full treated population.</a:t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Campaign-type splits in campaign_type_results.csv are overlapping/observational only.</a:t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Source: reports/causal_analysis/att_results.csv</a:t>
            </a:r>
          </a:p>
        </p:txBody>
      </p:sp>
      <p:pic>
        <p:nvPicPr>
          <p:cNvPr id="9" name="Picture 8" descr="balance_pl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097280"/>
            <a:ext cx="4937760" cy="49377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12  / 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Revenue at risk (TEST)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Historical run-rate proxy — not observed future spend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5760" y="1097280"/>
          <a:ext cx="64008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  <a:gridCol w="2133600"/>
              </a:tblGrid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Quantity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Definition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TEST value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  Historical revenue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monetary_180d (observed)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$10,706,205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B  Churn risk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Day 2 predict_proba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threshold 0.63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C  Revenue at risk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B × (monetary_180d × 60/180)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$525,262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High-risk customers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p ≥ 0.63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1,704 of 8,924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High-risk RAR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C among high-risk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$113,859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1480" y="3749039"/>
            <a:ext cx="64008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The 60/180 factor is a run-rate proxy. It is not measured 60-day future revenue.</a:t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Contacting by RAR (top 5/10/20%) concentrates more dollars than contacting all high-risk equally.</a:t>
            </a:r>
          </a:p>
          <a:p>
            <a:pPr algn="l">
              <a:spcAft>
                <a:spcPts val="800"/>
              </a:spcAft>
            </a:pPr>
            <a:r>
              <a:rPr sz="1300" b="0">
                <a:solidFill>
                  <a:srgbClr val="20242A"/>
                </a:solidFill>
                <a:latin typeface="Calibri"/>
              </a:rPr>
              <a:t>•  Source: reports/revenue_roi/customer_revenue_at_risk.csv</a:t>
            </a:r>
          </a:p>
        </p:txBody>
      </p:sp>
      <p:pic>
        <p:nvPicPr>
          <p:cNvPr id="9" name="Picture 8" descr="revenue_at_ris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1097280"/>
            <a:ext cx="4846320" cy="2331720"/>
          </a:xfrm>
          <a:prstGeom prst="rect">
            <a:avLst/>
          </a:prstGeom>
        </p:spPr>
      </p:pic>
      <p:pic>
        <p:nvPicPr>
          <p:cNvPr id="10" name="Picture 9" descr="recovery_by_segm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3520440"/>
            <a:ext cx="4846320" cy="24688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13  /  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ROI is scenario-based — not observed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No campaign cost field exists. offer_value is discount face value, not delivery cost.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11247120" cy="640080"/>
          </a:xfrm>
          <a:prstGeom prst="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20700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92400E"/>
                </a:solidFill>
                <a:latin typeface="Calibri"/>
              </a:rPr>
              <a:t>Actual ROI cannot be estimated from the available data. Day 4 ATT is not used as a capture rate (CI includes 0).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65760" y="1920240"/>
          <a:ext cx="11430000" cy="2331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  <a:gridCol w="3810000"/>
              </a:tblGrid>
              <a:tr h="466344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Letter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Quantity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Status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D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Recoverable revenue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ASSUMED = RAR among contacted × capture 5/10/25/50%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Actual campaign cost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NOT IN THE DATA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F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Cost per contact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ASSUMED $5 / $10 / $25 / $50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66344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Scenario ROI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(D − F×n) / (F×n) under those assumptions only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65760" y="4434840"/>
          <a:ext cx="11430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  <a:gridCol w="2286000"/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Policy (TEST)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Contacted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RAR among contacted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Break-even $/contact at 10% capture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at 25% capture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All high-risk (p≥0.63)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1,704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$113,859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$6.68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$16.70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Top 5% by RAR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446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$76,610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$17.18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$42.94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Top 10% by RAR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892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$134,895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$15.12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$37.81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14  /  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Scenario ROI sensitivity (all high-risk policy)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Green does not mean the campaign worked — it means those assumptions would break even</a:t>
            </a:r>
          </a:p>
        </p:txBody>
      </p:sp>
      <p:pic>
        <p:nvPicPr>
          <p:cNvPr id="7" name="Picture 6" descr="roi_sensitivit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6766560" cy="4937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06640" y="1188720"/>
            <a:ext cx="4297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Axes: assumed capture of high-risk RAR vs assumed $ per contact.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If capture is 10% and cost is $10, contacting all 1,704 high-risk customers does not cover cost (break-even is $6.68).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If the team can rank by RAR, fewer contacts carry more dollars at risk (top 5% break-even $17.18 at 10% capture).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Do not rank Discount vs Loyalty vs Outreach by ROI: the data do not identify a non-zero campaign effect or a delivery cost.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Source: reports/revenue_roi/roi_scenarios.csv and break_even_analysis.csv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15  /  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Recommendations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What the completed analysis supports — and what it does not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4300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14300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Use the model to rank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143560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Prefer XGBoost scores over a recency rule for who to review first. At a 5% list, TEST precision was 0.51 vs 0.28.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196596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196596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Prioritize dollars, not flags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25856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Sort outreach by revenue at risk (probability × 60-day value proxy), not by high-risk flag alone.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278892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278892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Do not fund from ATT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08152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Matched observational ATT is +0.11 pp with a CI that includes zero. Do not treat historical campaigns as proven retention lifts.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61188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61188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Pilot with a cost ledger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90448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Instrument actual cost per contact and a holdout or stepped-wedge design before claiming ROI.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43484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43484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Explain locally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472744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Use SHAP waterfalls when a store or CRM owner asks why a named customer scored high.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257800"/>
            <a:ext cx="109728" cy="713232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257800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Calibri"/>
              </a:rPr>
              <a:t>Rerun monthly on the same split logic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550408"/>
            <a:ext cx="109728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Point-in-time features, frozen threshold until a scheduled retrain — not a weekly TEST peek.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16  /  18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Limitations and next steps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Stay inside what Days 1–5 actually measured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114300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Calibri"/>
              </a:rPr>
              <a:t>Limitations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08760"/>
            <a:ext cx="557784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All data are synthetic.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Treatment and churn share the same 60-day window.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Unconfoundedness of observed covariates is assumed, not proven.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No campaign delivery cost; offer_value is not cost.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60-day value is a 180-day run-rate proxy.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SHAP used native TreeSHAP fallback (shap package unavailable on this Python 3.13 environment).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ΔPR-AUC was not given a statistical test.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loyalty_tier is a fixed attribute in the generator, not a time-varying as-of feature.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09360" y="1143000"/>
            <a:ext cx="5394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Calibri"/>
              </a:rPr>
              <a:t>Next steps (not done)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1508760"/>
            <a:ext cx="5440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Record unit cost and offer cost in the CRM extract.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Design a true experiment or staggered rollout for Discount / Nudge / Outreach.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If an instrument appears, revisit causal identification (beyond matching).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Add drift monitoring before monthly silent retrains.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Optional: install a 3.13-compatible shap wheel and bootstrap ΔPR-AUC if a reviewer requires them.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17  /  18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01168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C4953A"/>
                </a:solidFill>
                <a:latin typeface="Calibri"/>
              </a:rPr>
              <a:t>Bottom 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69848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Calibri"/>
              </a:rPr>
              <a:t>XGBoost ranks 60-day silent churn better than recency on TEST.
Use scores × value to prioritize. Do not claim campaign ROI or proven causal lift from this dataset.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29768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B4D2CD"/>
                </a:solidFill>
                <a:latin typeface="Calibri"/>
              </a:rPr>
              <a:t>Evidence pack: reports/model_evaluation/ · reports/explainability/ · reports/causal_analysis/ · reports/revenue_roi/
Notebooks 01–06 executed. Random seed 42. This deck adds no new analytics.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85216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C4953A"/>
                </a:solidFill>
                <a:latin typeface="Calibri"/>
              </a:rPr>
              <a:t>Causal analysis: observational.  ROI: scenario-based.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What this briefing covers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97280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Business problem and why silent churn matters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Data, churn definition, and leakage-safe design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EDA / RFM segmentation (descriptive)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Recency baseline vs XGBoost on TEST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SHAP drivers of the frozen model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Observational campaign analysis (ATT) and why it is not proven causation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Revenue at risk and scenario-based ROI (not observed ROI)</a:t>
            </a:r>
          </a:p>
          <a:p>
            <a:pPr algn="l">
              <a:spcAft>
                <a:spcPts val="1000"/>
              </a:spcAft>
            </a:pPr>
            <a:r>
              <a:rPr sz="1800" b="0">
                <a:solidFill>
                  <a:srgbClr val="20242A"/>
                </a:solidFill>
                <a:latin typeface="Calibri"/>
              </a:rPr>
              <a:t>•  Recommendations, limitations, and next steps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2  /  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Business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Silent churn among customers who still look active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234440"/>
            <a:ext cx="11064240" cy="329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1700" b="0">
                <a:solidFill>
                  <a:srgbClr val="20242A"/>
                </a:solidFill>
                <a:latin typeface="Calibri"/>
              </a:rPr>
              <a:t>•  Repeat purchase rate is described as down 14% over two quarters despite stable traffic and marketing spend.</a:t>
            </a:r>
          </a:p>
          <a:p>
            <a:pPr algn="l">
              <a:spcAft>
                <a:spcPts val="1000"/>
              </a:spcAft>
            </a:pPr>
            <a:r>
              <a:rPr sz="1700" b="0">
                <a:solidFill>
                  <a:srgbClr val="20242A"/>
                </a:solidFill>
                <a:latin typeface="Calibri"/>
              </a:rPr>
              <a:t>•  Leadership concern: mid-value customers who do not complain or unsubscribe — they simply buy less, then stop.</a:t>
            </a:r>
          </a:p>
          <a:p>
            <a:pPr algn="l">
              <a:spcAft>
                <a:spcPts val="1000"/>
              </a:spcAft>
            </a:pPr>
            <a:r>
              <a:rPr sz="1700" b="0">
                <a:solidFill>
                  <a:srgbClr val="20242A"/>
                </a:solidFill>
                <a:latin typeface="Calibri"/>
              </a:rPr>
              <a:t>•  Ask: who is likely to make zero purchases in the next 60 days, while they still look active today?</a:t>
            </a:r>
          </a:p>
          <a:p>
            <a:pPr algn="l">
              <a:spcAft>
                <a:spcPts val="1000"/>
              </a:spcAft>
            </a:pPr>
            <a:r>
              <a:rPr sz="1700" b="0">
                <a:solidFill>
                  <a:srgbClr val="20242A"/>
                </a:solidFill>
                <a:latin typeface="Calibri"/>
              </a:rPr>
              <a:t>•  Need: a model the internal team can explain, audit, and rerun monthly — not a black box score.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4709160"/>
            <a:ext cx="3611880" cy="1417320"/>
          </a:xfrm>
          <a:prstGeom prst="rect">
            <a:avLst/>
          </a:prstGeom>
          <a:solidFill>
            <a:srgbClr val="F7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800600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7A6D"/>
                </a:solidFill>
                <a:latin typeface="Calibri"/>
              </a:rPr>
              <a:t>Predict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166360"/>
            <a:ext cx="3337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60-day purchase stop among currently active customers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4709160"/>
            <a:ext cx="3611880" cy="1417320"/>
          </a:xfrm>
          <a:prstGeom prst="rect">
            <a:avLst/>
          </a:prstGeom>
          <a:solidFill>
            <a:srgbClr val="F7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60" y="4800600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7A6D"/>
                </a:solidFill>
                <a:latin typeface="Calibri"/>
              </a:rPr>
              <a:t>Prioritize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5166360"/>
            <a:ext cx="3337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High value × high risk, not all predicted churners equally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0" y="4709160"/>
            <a:ext cx="3611880" cy="1417320"/>
          </a:xfrm>
          <a:prstGeom prst="rect">
            <a:avLst/>
          </a:prstGeom>
          <a:solidFill>
            <a:srgbClr val="F7F5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75320" y="4800600"/>
            <a:ext cx="33375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A7A6D"/>
                </a:solidFill>
                <a:latin typeface="Calibri"/>
              </a:rPr>
              <a:t>Decide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5166360"/>
            <a:ext cx="333756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42A"/>
                </a:solidFill>
                <a:latin typeface="Calibri"/>
              </a:rPr>
              <a:t>Whether campaigns can be ranked by ROI with the data on hand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3  /  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Data used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Four connected synthetic tables — not real Meridian customers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57200" y="118872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/>
                <a:gridCol w="2811780"/>
                <a:gridCol w="2811780"/>
                <a:gridCol w="2811780"/>
              </a:tblGrid>
              <a:tr h="438912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Table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Rows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Grain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Audit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customers.csv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6,000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One row per customer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 duplicate IDs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transactions.csv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128,131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One purchase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 orphan customer_ids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marketing_touchpoints.csv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~153,000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One marketing contact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 orphan customer_ids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support_tickets.csv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~10,500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One ticket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 orphan customer_ids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" y="361188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Observation window: 2024-03-01 to 2025-08-30 (18 months).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Generated by src/data_generation.py with MASTER_SEED = 42. No real customer, transaction, or campaign data was provided.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Data audit: missing-value scan, duplicates, referential integrity, invalid dates/amounts, leakage-keyword scan — reports/data_audit/.</a:t>
            </a:r>
          </a:p>
          <a:p>
            <a:pPr algn="l">
              <a:spcAft>
                <a:spcPts val="800"/>
              </a:spcAft>
            </a:pPr>
            <a:r>
              <a:rPr sz="1500" b="0">
                <a:solidFill>
                  <a:srgbClr val="20242A"/>
                </a:solidFill>
                <a:latin typeface="Calibri"/>
              </a:rPr>
              <a:t>•  Treat every number in this deck as a methodology demonstration, not a live P&amp;L finding.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6355080"/>
            <a:ext cx="11274552" cy="365760"/>
          </a:xfrm>
          <a:prstGeom prst="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382512"/>
            <a:ext cx="11064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92400E"/>
                </a:solidFill>
                <a:latin typeface="Calibri"/>
              </a:rPr>
              <a:t>DISCLAIMER: Synthetic dataset. Do not present these figures as Meridian’s actual revenue, churn, or campaign ROI.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4  /  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Churn definition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Actionable silent churn — empirically validated, not hard-coded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106424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Eligible (as of prediction_date): ≥1 purchase in the 60 days strictly before that date (currently “in play”).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churn = 1 if zero purchases in (prediction_date, prediction_date + 60 days]; else 0.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Scoring already-dormant customers would inflate “churn” (~30% in an earlier all-customer cut) and is not an outreach use case.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3520440"/>
          <a:ext cx="11247120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42291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Cut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Population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Churn rate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2291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Latest feasible snapshot, 60-day eligibility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4,552 customers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9.56%  (brief target ~9%)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2291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All 13 monthly snapshots (modeling table)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48,937 rows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11.8% overall (train 11.4% / val 12.0% / test 12.6%)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2291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Time split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Earliest 60% / next 20% / most recent 20%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No random row shuffle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457200" y="6355080"/>
            <a:ext cx="11274552" cy="365760"/>
          </a:xfrm>
          <a:prstGeom prst="rect">
            <a:avLst/>
          </a:prstGeom>
          <a:solidFill>
            <a:srgbClr val="FFF3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8640" y="6382512"/>
            <a:ext cx="11064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92400E"/>
                </a:solidFill>
                <a:latin typeface="Calibri"/>
              </a:rPr>
              <a:t>Features use only records dated ≤ prediction_date. The 60-day label is never joined back as a feature. See leakage_audit.csv.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5  / 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EDA / RFM segmentation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Descriptive structure for targeting — not a causal claim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106424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RFM quintiles (R inverted recency, F frequency, M monetary) are assigned within each prediction_date so snapshots are comparable.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Latest snapshot in the EDA notebook: 2025-06-24, n = 4,531 labeled customers.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Named segments include Champions, Loyal, Can’t Lose, At-Risk, Mid-Value, Promising, Dormant (Need Attention is rare).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Marketing customer_segment on the file (Premium Shopper, Value Seeker, Trend Follower, Occasional Browser) is a generator attribute used as a covariate — distinct from RFM labels.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Churn rates by RFM segment in the EDA notebook are associations in one snapshot, not evidence that the RFM rule causes churn.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Leakage-safe features used later: recency_days, frequency_180d, monetary_180d, avg_order_value, recent_vs_prior_freq_delta, marketing and support rolling rates.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6  /  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How the models were trained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TEST was not used to pick thresholds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106424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Recency baseline (brief-required heuristic): predict churn if recency_days exceeds a cutoff. Cutoff = 18 days, chosen on VALIDATION by max F1.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XGBoost: sklearn ColumnTransformer fit on TRAIN only (median numeric impute; most-frequent + one-hot categoricals).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Imbalance: scale_pos_weight = n_neg/n_pos from TRAIN only (~7.75). random_state = 42. Modest fixed hyperparameters (no TEST search).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Probability threshold = 0.63, chosen on VALIDATION by max F1 among cutoffs whose predicted-positive rate is 0.5×–3× validation prevalence.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TEST (n = 8,924) scored once after all fitting and threshold choices.</a:t>
            </a:r>
          </a:p>
          <a:p>
            <a:pPr algn="l">
              <a:spcAft>
                <a:spcPts val="800"/>
              </a:spcAft>
            </a:pPr>
            <a:r>
              <a:rPr sz="1600" b="0">
                <a:solidFill>
                  <a:srgbClr val="20242A"/>
                </a:solidFill>
                <a:latin typeface="Calibri"/>
              </a:rPr>
              <a:t>•  Primary ranking metric: PR-AUC (class is imbalanced). Also ROC-AUC, precision/recall/F1 at the frozen threshold, Brier, precision@k / recall@k.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7  /  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TEST results: recency vs XGBoost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Computed metrics — not invented. PR-AUC is primary.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5760" y="1143000"/>
          <a:ext cx="667512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040"/>
                <a:gridCol w="2225040"/>
                <a:gridCol w="2225040"/>
              </a:tblGrid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Metric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Recency baseline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XGBoost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PR-AUC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0.209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0.374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ROC-AUC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0.656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0.804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Precision / Recall / F1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0.197 / 0.539 / 0.289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0.347 / 0.526 / 0.418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Brier score (lower better)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0.163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0.157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1480" y="2880360"/>
            <a:ext cx="658368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XGBoost improves ranking quality vs recency (PR-AUC +0.165, ROC-AUC +0.148).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No DeLong/bootstrap test of ΔPR-AUC was run; treat the lift as a large point-estimate gain, not a p-value.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Brier barely moves — probabilities are useful for ranking more than for calibrated dollar forecasts.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Source: reports/model_evaluation/model_comparison.csv</a:t>
            </a:r>
          </a:p>
        </p:txBody>
      </p:sp>
      <p:pic>
        <p:nvPicPr>
          <p:cNvPr id="9" name="Picture 8" descr="precision_recall_cur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040" y="1143000"/>
            <a:ext cx="4617720" cy="48920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8  /  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A7A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"/>
            <a:ext cx="12191695" cy="86868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201168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Outreach ranking on 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4D2CD"/>
                </a:solidFill>
                <a:latin typeface="Calibri"/>
              </a:rPr>
              <a:t>If the team can only contact the top k% by score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5760" y="1143000"/>
          <a:ext cx="6766560" cy="196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312"/>
                <a:gridCol w="1353312"/>
                <a:gridCol w="1353312"/>
                <a:gridCol w="1353312"/>
                <a:gridCol w="1353312"/>
              </a:tblGrid>
              <a:tr h="491490">
                <a:tc>
                  <a:txBody>
                    <a:bodyPr/>
                    <a:lstStyle/>
                    <a:p>
                      <a:pPr algn="l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Contact list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k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XGB precision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XGB recall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Calibri"/>
                        </a:rPr>
                        <a:t>Recency precision</a:t>
                      </a:r>
                    </a:p>
                  </a:txBody>
                  <a:tcPr>
                    <a:solidFill>
                      <a:srgbClr val="0B1F3A"/>
                    </a:solidFill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Top 5%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446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0.509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0.202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0.280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Top 10%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892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0.446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0.354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0.271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91490">
                <a:tc>
                  <a:txBody>
                    <a:bodyPr/>
                    <a:lstStyle/>
                    <a:p>
                      <a:pPr algn="l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Top 20%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1,784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0.342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0.544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0">
                          <a:solidFill>
                            <a:srgbClr val="20242A"/>
                          </a:solidFill>
                          <a:latin typeface="Calibri"/>
                        </a:rPr>
                        <a:t>0.230</a:t>
                      </a:r>
                    </a:p>
                  </a:txBody>
                  <a:tcPr>
                    <a:solidFill>
                      <a:srgbClr val="F7F5F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11480" y="3291840"/>
            <a:ext cx="667512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At a 5% contact budget, about half of XGBoost-ranked customers actually churned in the 60-day window vs 28% for recency.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TEST positives = 1,123 of 8,924.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20242A"/>
                </a:solidFill>
                <a:latin typeface="Calibri"/>
              </a:rPr>
              <a:t>•  Source: reports/model_evaluation/precision_recall_at_k.csv</a:t>
            </a:r>
          </a:p>
        </p:txBody>
      </p:sp>
      <p:pic>
        <p:nvPicPr>
          <p:cNvPr id="9" name="Picture 8" descr="roc_cur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1143000"/>
            <a:ext cx="4480560" cy="47548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5A626C"/>
                </a:solidFill>
                <a:latin typeface="Calibri"/>
              </a:rPr>
              <a:t>Meridian Retail Group  ·  Customer Churn &amp; Revenue Recovery  ·  synthetic data demonstration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24160" y="6601968"/>
            <a:ext cx="12801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0">
                <a:solidFill>
                  <a:srgbClr val="5A626C"/>
                </a:solidFill>
                <a:latin typeface="Calibri"/>
              </a:rPr>
              <a:t>9  /  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